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693400" cy="7556500"/>
  <p:notesSz cx="6858000" cy="9144000"/>
  <p:defaultTextStyle>
    <a:lvl1pPr defTabSz="1042987">
      <a:defRPr sz="2100">
        <a:latin typeface="Calibri"/>
        <a:ea typeface="Calibri"/>
        <a:cs typeface="Calibri"/>
        <a:sym typeface="Calibri"/>
      </a:defRPr>
    </a:lvl1pPr>
    <a:lvl2pPr indent="457200" defTabSz="1042987">
      <a:defRPr sz="2100">
        <a:latin typeface="Calibri"/>
        <a:ea typeface="Calibri"/>
        <a:cs typeface="Calibri"/>
        <a:sym typeface="Calibri"/>
      </a:defRPr>
    </a:lvl2pPr>
    <a:lvl3pPr indent="914400" defTabSz="1042987">
      <a:defRPr sz="2100">
        <a:latin typeface="Calibri"/>
        <a:ea typeface="Calibri"/>
        <a:cs typeface="Calibri"/>
        <a:sym typeface="Calibri"/>
      </a:defRPr>
    </a:lvl3pPr>
    <a:lvl4pPr indent="1371600" defTabSz="1042987">
      <a:defRPr sz="2100">
        <a:latin typeface="Calibri"/>
        <a:ea typeface="Calibri"/>
        <a:cs typeface="Calibri"/>
        <a:sym typeface="Calibri"/>
      </a:defRPr>
    </a:lvl4pPr>
    <a:lvl5pPr indent="1828800" defTabSz="1042987">
      <a:defRPr sz="2100">
        <a:latin typeface="Calibri"/>
        <a:ea typeface="Calibri"/>
        <a:cs typeface="Calibri"/>
        <a:sym typeface="Calibri"/>
      </a:defRPr>
    </a:lvl5pPr>
    <a:lvl6pPr defTabSz="1042987">
      <a:defRPr sz="2100">
        <a:latin typeface="Calibri"/>
        <a:ea typeface="Calibri"/>
        <a:cs typeface="Calibri"/>
        <a:sym typeface="Calibri"/>
      </a:defRPr>
    </a:lvl6pPr>
    <a:lvl7pPr defTabSz="1042987">
      <a:defRPr sz="2100">
        <a:latin typeface="Calibri"/>
        <a:ea typeface="Calibri"/>
        <a:cs typeface="Calibri"/>
        <a:sym typeface="Calibri"/>
      </a:defRPr>
    </a:lvl7pPr>
    <a:lvl8pPr defTabSz="1042987">
      <a:defRPr sz="2100">
        <a:latin typeface="Calibri"/>
        <a:ea typeface="Calibri"/>
        <a:cs typeface="Calibri"/>
        <a:sym typeface="Calibri"/>
      </a:defRPr>
    </a:lvl8pPr>
    <a:lvl9pPr defTabSz="1042987">
      <a:defRPr sz="2100">
        <a:latin typeface="Calibri"/>
        <a:ea typeface="Calibri"/>
        <a:cs typeface="Calibri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90" y="-72"/>
      </p:cViewPr>
      <p:guideLst>
        <p:guide orient="horz" pos="2380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0578019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662862" y="7055878"/>
            <a:ext cx="2495551" cy="307507"/>
          </a:xfrm>
          <a:prstGeom prst="rect">
            <a:avLst/>
          </a:prstGeom>
          <a:ln w="12700">
            <a:miter lim="400000"/>
          </a:ln>
        </p:spPr>
        <p:txBody>
          <a:bodyPr lIns="52153" tIns="52153" rIns="52153" bIns="52153" anchor="ctr">
            <a:spAutoFit/>
          </a:bodyPr>
          <a:lstStyle>
            <a:lvl1pPr algn="r">
              <a:defRPr sz="1400"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algn="ctr" defTabSz="1042987">
        <a:defRPr sz="5000">
          <a:latin typeface="Calibri"/>
          <a:ea typeface="Calibri"/>
          <a:cs typeface="Calibri"/>
          <a:sym typeface="Calibri"/>
        </a:defRPr>
      </a:lvl1pPr>
      <a:lvl2pPr algn="ctr" defTabSz="1042987">
        <a:defRPr sz="5000">
          <a:latin typeface="Calibri"/>
          <a:ea typeface="Calibri"/>
          <a:cs typeface="Calibri"/>
          <a:sym typeface="Calibri"/>
        </a:defRPr>
      </a:lvl2pPr>
      <a:lvl3pPr algn="ctr" defTabSz="1042987">
        <a:defRPr sz="5000">
          <a:latin typeface="Calibri"/>
          <a:ea typeface="Calibri"/>
          <a:cs typeface="Calibri"/>
          <a:sym typeface="Calibri"/>
        </a:defRPr>
      </a:lvl3pPr>
      <a:lvl4pPr algn="ctr" defTabSz="1042987">
        <a:defRPr sz="5000">
          <a:latin typeface="Calibri"/>
          <a:ea typeface="Calibri"/>
          <a:cs typeface="Calibri"/>
          <a:sym typeface="Calibri"/>
        </a:defRPr>
      </a:lvl4pPr>
      <a:lvl5pPr algn="ctr" defTabSz="1042987">
        <a:defRPr sz="5000">
          <a:latin typeface="Calibri"/>
          <a:ea typeface="Calibri"/>
          <a:cs typeface="Calibri"/>
          <a:sym typeface="Calibri"/>
        </a:defRPr>
      </a:lvl5pPr>
      <a:lvl6pPr indent="457200" algn="ctr" defTabSz="1042987">
        <a:defRPr sz="5000">
          <a:latin typeface="Calibri"/>
          <a:ea typeface="Calibri"/>
          <a:cs typeface="Calibri"/>
          <a:sym typeface="Calibri"/>
        </a:defRPr>
      </a:lvl6pPr>
      <a:lvl7pPr indent="914400" algn="ctr" defTabSz="1042987">
        <a:defRPr sz="5000">
          <a:latin typeface="Calibri"/>
          <a:ea typeface="Calibri"/>
          <a:cs typeface="Calibri"/>
          <a:sym typeface="Calibri"/>
        </a:defRPr>
      </a:lvl7pPr>
      <a:lvl8pPr indent="1371600" algn="ctr" defTabSz="1042987">
        <a:defRPr sz="5000">
          <a:latin typeface="Calibri"/>
          <a:ea typeface="Calibri"/>
          <a:cs typeface="Calibri"/>
          <a:sym typeface="Calibri"/>
        </a:defRPr>
      </a:lvl8pPr>
      <a:lvl9pPr indent="1828800" algn="ctr" defTabSz="1042987">
        <a:defRPr sz="5000">
          <a:latin typeface="Calibri"/>
          <a:ea typeface="Calibri"/>
          <a:cs typeface="Calibri"/>
          <a:sym typeface="Calibri"/>
        </a:defRPr>
      </a:lvl9pPr>
    </p:titleStyle>
    <p:bodyStyle>
      <a:lvl1pPr marL="390525" indent="-390525" defTabSz="1042987">
        <a:spcBef>
          <a:spcPts val="800"/>
        </a:spcBef>
        <a:buSzPct val="100000"/>
        <a:buFont typeface="Arial"/>
        <a:buChar char="»"/>
        <a:defRPr sz="3700">
          <a:latin typeface="Calibri"/>
          <a:ea typeface="Calibri"/>
          <a:cs typeface="Calibri"/>
          <a:sym typeface="Calibri"/>
        </a:defRPr>
      </a:lvl1pPr>
      <a:lvl2pPr marL="896987" indent="-376287" defTabSz="1042987">
        <a:spcBef>
          <a:spcPts val="800"/>
        </a:spcBef>
        <a:buSzPct val="100000"/>
        <a:buFont typeface="Arial"/>
        <a:buChar char="–"/>
        <a:defRPr sz="3700">
          <a:latin typeface="Calibri"/>
          <a:ea typeface="Calibri"/>
          <a:cs typeface="Calibri"/>
          <a:sym typeface="Calibri"/>
        </a:defRPr>
      </a:lvl2pPr>
      <a:lvl3pPr marL="1399763" indent="-356775" defTabSz="1042987">
        <a:spcBef>
          <a:spcPts val="800"/>
        </a:spcBef>
        <a:buSzPct val="100000"/>
        <a:buFont typeface="Arial"/>
        <a:buChar char="•"/>
        <a:defRPr sz="3700">
          <a:latin typeface="Calibri"/>
          <a:ea typeface="Calibri"/>
          <a:cs typeface="Calibri"/>
          <a:sym typeface="Calibri"/>
        </a:defRPr>
      </a:lvl3pPr>
      <a:lvl4pPr marL="1982511" indent="-418823" defTabSz="1042987">
        <a:spcBef>
          <a:spcPts val="800"/>
        </a:spcBef>
        <a:buSzPct val="100000"/>
        <a:buFont typeface="Arial"/>
        <a:buChar char="–"/>
        <a:defRPr sz="3700">
          <a:latin typeface="Calibri"/>
          <a:ea typeface="Calibri"/>
          <a:cs typeface="Calibri"/>
          <a:sym typeface="Calibri"/>
        </a:defRPr>
      </a:lvl4pPr>
      <a:lvl5pPr marL="2621138" indent="-535163" defTabSz="1042987">
        <a:spcBef>
          <a:spcPts val="800"/>
        </a:spcBef>
        <a:buSzPct val="100000"/>
        <a:buFont typeface="Arial"/>
        <a:buChar char="»"/>
        <a:defRPr sz="3700">
          <a:latin typeface="Calibri"/>
          <a:ea typeface="Calibri"/>
          <a:cs typeface="Calibri"/>
          <a:sym typeface="Calibri"/>
        </a:defRPr>
      </a:lvl5pPr>
      <a:lvl6pPr marL="3078338" indent="-535163" defTabSz="1042987">
        <a:spcBef>
          <a:spcPts val="800"/>
        </a:spcBef>
        <a:buSzPct val="100000"/>
        <a:buFont typeface="Arial"/>
        <a:buChar char="•"/>
        <a:defRPr sz="3700">
          <a:latin typeface="Calibri"/>
          <a:ea typeface="Calibri"/>
          <a:cs typeface="Calibri"/>
          <a:sym typeface="Calibri"/>
        </a:defRPr>
      </a:lvl6pPr>
      <a:lvl7pPr marL="3535538" indent="-535163" defTabSz="1042987">
        <a:spcBef>
          <a:spcPts val="800"/>
        </a:spcBef>
        <a:buSzPct val="100000"/>
        <a:buFont typeface="Arial"/>
        <a:buChar char="•"/>
        <a:defRPr sz="3700">
          <a:latin typeface="Calibri"/>
          <a:ea typeface="Calibri"/>
          <a:cs typeface="Calibri"/>
          <a:sym typeface="Calibri"/>
        </a:defRPr>
      </a:lvl7pPr>
      <a:lvl8pPr marL="3992738" indent="-535163" defTabSz="1042987">
        <a:spcBef>
          <a:spcPts val="800"/>
        </a:spcBef>
        <a:buSzPct val="100000"/>
        <a:buFont typeface="Arial"/>
        <a:buChar char="•"/>
        <a:defRPr sz="3700">
          <a:latin typeface="Calibri"/>
          <a:ea typeface="Calibri"/>
          <a:cs typeface="Calibri"/>
          <a:sym typeface="Calibri"/>
        </a:defRPr>
      </a:lvl8pPr>
      <a:lvl9pPr marL="4449938" indent="-535163" defTabSz="1042987">
        <a:spcBef>
          <a:spcPts val="800"/>
        </a:spcBef>
        <a:buSzPct val="100000"/>
        <a:buFont typeface="Arial"/>
        <a:buChar char="•"/>
        <a:defRPr sz="3700">
          <a:latin typeface="Calibri"/>
          <a:ea typeface="Calibri"/>
          <a:cs typeface="Calibri"/>
          <a:sym typeface="Calibri"/>
        </a:defRPr>
      </a:lvl9pPr>
    </p:bodyStyle>
    <p:otherStyle>
      <a:lvl1pPr algn="r" defTabSz="1042987">
        <a:defRPr sz="14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1042987">
        <a:defRPr sz="14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1042987">
        <a:defRPr sz="14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1042987">
        <a:defRPr sz="14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1042987">
        <a:defRPr sz="14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defTabSz="1042987">
        <a:defRPr sz="14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defTabSz="1042987">
        <a:defRPr sz="14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defTabSz="1042987">
        <a:defRPr sz="14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defTabSz="1042987">
        <a:defRPr sz="14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P_luottamus_vanhemmuus_slidet-1.jpeg" descr="VP_luottamus_vanhemmuus_slidet-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" y="0"/>
            <a:ext cx="10687050" cy="756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C:\Users\Pia\Desktop\vanhemmuuden palikat\vanemluse ehituskivid usald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8" y="0"/>
            <a:ext cx="1068705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VP_luottamus_vanhemmuus_slidet-10.jpeg" descr="VP_luottamus_vanhemmuus_slidet-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" y="0"/>
            <a:ext cx="10687050" cy="7561263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/>
          <p:nvPr/>
        </p:nvSpPr>
        <p:spPr>
          <a:xfrm>
            <a:off x="1025525" y="1620837"/>
            <a:ext cx="9361488" cy="203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tabLst>
                <a:tab pos="177800" algn="l"/>
              </a:tabLst>
              <a:defRPr sz="1800"/>
            </a:pPr>
            <a:r>
              <a: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POHDINTAKYSYMYS</a:t>
            </a:r>
          </a:p>
          <a:p>
            <a:pPr lvl="0">
              <a:tabLst>
                <a:tab pos="177800" algn="l"/>
              </a:tabLst>
              <a:defRPr sz="1800"/>
            </a:pP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•	Missä asioissa haluat opettaa lapselle selkeät </a:t>
            </a:r>
            <a:b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</a:b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	oikean ja väärän rajat</a:t>
            </a:r>
            <a:r>
              <a:rPr sz="2400" baseline="30000">
                <a:solidFill>
                  <a:srgbClr val="FFFFFF"/>
                </a:solidFill>
              </a:rPr>
              <a:t>?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	</a:t>
            </a:r>
          </a:p>
        </p:txBody>
      </p:sp>
      <p:sp>
        <p:nvSpPr>
          <p:cNvPr id="43" name="Shape 43"/>
          <p:cNvSpPr/>
          <p:nvPr/>
        </p:nvSpPr>
        <p:spPr>
          <a:xfrm>
            <a:off x="882650" y="3992562"/>
            <a:ext cx="3168650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sz="2000" i="1">
                <a:latin typeface="Georgia"/>
                <a:ea typeface="Georgia"/>
                <a:cs typeface="Georgia"/>
                <a:sym typeface="Georgia"/>
              </a:rPr>
              <a:t>Oled emale armas,</a:t>
            </a:r>
          </a:p>
          <a:p>
            <a:pPr lvl="0" algn="ctr">
              <a:defRPr sz="1800"/>
            </a:pPr>
            <a:r>
              <a:rPr sz="2000" i="1">
                <a:latin typeface="Georgia"/>
                <a:ea typeface="Georgia"/>
                <a:cs typeface="Georgia"/>
                <a:sym typeface="Georgia"/>
              </a:rPr>
              <a:t> isale tähtis ja vanavanemate päike.</a:t>
            </a:r>
          </a:p>
        </p:txBody>
      </p:sp>
      <p:sp>
        <p:nvSpPr>
          <p:cNvPr id="44" name="Shape 44"/>
          <p:cNvSpPr/>
          <p:nvPr/>
        </p:nvSpPr>
        <p:spPr>
          <a:xfrm>
            <a:off x="1025525" y="1620837"/>
            <a:ext cx="9361488" cy="167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tabLst>
                <a:tab pos="177800" algn="l"/>
              </a:tabLst>
              <a:defRPr sz="1800"/>
            </a:pPr>
            <a:r>
              <a:rPr sz="3600">
                <a:solidFill>
                  <a:srgbClr val="A7C638"/>
                </a:solidFill>
                <a:latin typeface="Verdana"/>
                <a:ea typeface="Verdana"/>
                <a:cs typeface="Verdana"/>
                <a:sym typeface="Verdana"/>
              </a:rPr>
              <a:t>LAPSE ENESEUSALDUS TUGEVNEB </a:t>
            </a:r>
          </a:p>
          <a:p>
            <a:pPr lvl="0">
              <a:tabLst>
                <a:tab pos="177800" algn="l"/>
              </a:tabLst>
              <a:defRPr sz="1800"/>
            </a:pPr>
            <a:endParaRPr sz="2400">
              <a:solidFill>
                <a:srgbClr val="A7C63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 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Kui laps tunneb, et teda aktsepteeritakse ja armastatakse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 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Kui laps saab õnnestumise kogemusi</a:t>
            </a:r>
          </a:p>
        </p:txBody>
      </p:sp>
      <p:sp>
        <p:nvSpPr>
          <p:cNvPr id="45" name="Shape 45"/>
          <p:cNvSpPr/>
          <p:nvPr/>
        </p:nvSpPr>
        <p:spPr>
          <a:xfrm>
            <a:off x="882650" y="6013450"/>
            <a:ext cx="3168650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sz="2000" i="1">
                <a:latin typeface="Georgia"/>
                <a:ea typeface="Georgia"/>
                <a:cs typeface="Georgia"/>
                <a:sym typeface="Georgia"/>
              </a:rPr>
              <a:t>Said ise </a:t>
            </a:r>
          </a:p>
          <a:p>
            <a:pPr lvl="0" algn="ctr">
              <a:defRPr sz="1800"/>
            </a:pPr>
            <a:r>
              <a:rPr sz="2000" i="1">
                <a:latin typeface="Georgia"/>
                <a:ea typeface="Georgia"/>
                <a:cs typeface="Georgia"/>
                <a:sym typeface="Georgia"/>
              </a:rPr>
              <a:t>koolist koju tulekuga </a:t>
            </a:r>
          </a:p>
          <a:p>
            <a:pPr lvl="0" algn="ctr">
              <a:defRPr sz="1800"/>
            </a:pPr>
            <a:r>
              <a:rPr sz="2000" i="1">
                <a:latin typeface="Georgia"/>
                <a:ea typeface="Georgia"/>
                <a:cs typeface="Georgia"/>
                <a:sym typeface="Georgia"/>
              </a:rPr>
              <a:t>hästi hakkama.</a:t>
            </a:r>
          </a:p>
        </p:txBody>
      </p:sp>
      <p:sp>
        <p:nvSpPr>
          <p:cNvPr id="46" name="Shape 46"/>
          <p:cNvSpPr/>
          <p:nvPr/>
        </p:nvSpPr>
        <p:spPr>
          <a:xfrm>
            <a:off x="6570662" y="3852862"/>
            <a:ext cx="3240089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sz="2000" i="1">
                <a:latin typeface="Georgia"/>
                <a:ea typeface="Georgia"/>
                <a:cs typeface="Georgia"/>
                <a:sym typeface="Georgia"/>
              </a:rPr>
              <a:t/>
            </a:r>
            <a:br>
              <a:rPr sz="2000" i="1">
                <a:latin typeface="Georgia"/>
                <a:ea typeface="Georgia"/>
                <a:cs typeface="Georgia"/>
                <a:sym typeface="Georgia"/>
              </a:rPr>
            </a:br>
            <a:r>
              <a:rPr sz="2000" i="1">
                <a:latin typeface="Georgia"/>
                <a:ea typeface="Georgia"/>
                <a:cs typeface="Georgia"/>
                <a:sym typeface="Georgia"/>
              </a:rPr>
              <a:t>Tore, et </a:t>
            </a:r>
          </a:p>
          <a:p>
            <a:pPr lvl="0" algn="ctr">
              <a:defRPr sz="1800"/>
            </a:pPr>
            <a:r>
              <a:rPr sz="2000" i="1">
                <a:latin typeface="Georgia"/>
                <a:ea typeface="Georgia"/>
                <a:cs typeface="Georgia"/>
                <a:sym typeface="Georgia"/>
              </a:rPr>
              <a:t>just sina oled </a:t>
            </a:r>
          </a:p>
          <a:p>
            <a:pPr lvl="0" algn="ctr">
              <a:defRPr sz="1800"/>
            </a:pPr>
            <a:r>
              <a:rPr sz="2000" i="1">
                <a:latin typeface="Georgia"/>
                <a:ea typeface="Georgia"/>
                <a:cs typeface="Georgia"/>
                <a:sym typeface="Georgia"/>
              </a:rPr>
              <a:t>meie laps.</a:t>
            </a:r>
          </a:p>
        </p:txBody>
      </p:sp>
      <p:sp>
        <p:nvSpPr>
          <p:cNvPr id="47" name="Shape 47"/>
          <p:cNvSpPr/>
          <p:nvPr/>
        </p:nvSpPr>
        <p:spPr>
          <a:xfrm>
            <a:off x="6390481" y="6026150"/>
            <a:ext cx="3600451" cy="1107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sz="1700" i="1">
                <a:latin typeface="Georgia"/>
                <a:ea typeface="Georgia"/>
                <a:cs typeface="Georgia"/>
                <a:sym typeface="Georgia"/>
              </a:rPr>
              <a:t>Kui hästi sa oskasid sõpradega mängides mängureegleid seletada. </a:t>
            </a:r>
          </a:p>
          <a:p>
            <a:pPr lvl="0" algn="ctr">
              <a:defRPr sz="1800"/>
            </a:pPr>
            <a:r>
              <a:rPr sz="1700" i="1">
                <a:latin typeface="Georgia"/>
                <a:ea typeface="Georgia"/>
                <a:cs typeface="Georgia"/>
                <a:sym typeface="Georgia"/>
              </a:rPr>
              <a:t>Mitte keegi ei tundnud end kõrvalejäetuna.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VP_luottamus_vanhemmuus_slidet-11.jpeg" descr="VP_luottamus_vanhemmuus_slidet-1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0688638" cy="756126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Shape 50"/>
          <p:cNvSpPr/>
          <p:nvPr/>
        </p:nvSpPr>
        <p:spPr>
          <a:xfrm>
            <a:off x="1746250" y="2339975"/>
            <a:ext cx="7056438" cy="3050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sz="2700">
                <a:latin typeface="Georgia"/>
                <a:ea typeface="Georgia"/>
                <a:cs typeface="Georgia"/>
                <a:sym typeface="Georgia"/>
              </a:rPr>
              <a:t>USALDUSE ”SEINAMAAL”</a:t>
            </a:r>
          </a:p>
          <a:p>
            <a:pPr lvl="0" algn="ctr">
              <a:defRPr sz="1800"/>
            </a:pPr>
            <a:endParaRPr sz="2400" i="1">
              <a:latin typeface="Georgia"/>
              <a:ea typeface="Georgia"/>
              <a:cs typeface="Georgia"/>
              <a:sym typeface="Georgia"/>
            </a:endParaRPr>
          </a:p>
          <a:p>
            <a:pPr lvl="0" algn="ctr">
              <a:defRPr sz="1800"/>
            </a:pPr>
            <a:r>
              <a:rPr sz="2200" i="1">
                <a:latin typeface="Georgia"/>
                <a:ea typeface="Georgia"/>
                <a:cs typeface="Georgia"/>
                <a:sym typeface="Georgia"/>
              </a:rPr>
              <a:t>Ole lapsega aus. </a:t>
            </a:r>
          </a:p>
          <a:p>
            <a:pPr lvl="0" algn="ctr">
              <a:defRPr sz="1800"/>
            </a:pPr>
            <a:r>
              <a:rPr sz="2200" i="1">
                <a:latin typeface="Georgia"/>
                <a:ea typeface="Georgia"/>
                <a:cs typeface="Georgia"/>
                <a:sym typeface="Georgia"/>
              </a:rPr>
              <a:t>Pea oma lubadusi.</a:t>
            </a:r>
          </a:p>
          <a:p>
            <a:pPr lvl="0" algn="ctr">
              <a:defRPr sz="1800"/>
            </a:pPr>
            <a:r>
              <a:rPr sz="2200" i="1">
                <a:latin typeface="Georgia"/>
                <a:ea typeface="Georgia"/>
                <a:cs typeface="Georgia"/>
                <a:sym typeface="Georgia"/>
              </a:rPr>
              <a:t>Põhjenda lapsele, kui sa ei saa oma lubadust pidada.</a:t>
            </a:r>
          </a:p>
          <a:p>
            <a:pPr lvl="0" algn="ctr">
              <a:defRPr sz="1800"/>
            </a:pPr>
            <a:r>
              <a:rPr sz="2200" i="1">
                <a:latin typeface="Georgia"/>
                <a:ea typeface="Georgia"/>
                <a:cs typeface="Georgia"/>
                <a:sym typeface="Georgia"/>
              </a:rPr>
              <a:t>Hoolitse vanema vastutusalasse kuuluvate asjade eest.</a:t>
            </a:r>
          </a:p>
          <a:p>
            <a:pPr lvl="0" algn="ctr">
              <a:defRPr sz="1800"/>
            </a:pPr>
            <a:r>
              <a:rPr sz="2200" i="1">
                <a:latin typeface="Georgia"/>
                <a:ea typeface="Georgia"/>
                <a:cs typeface="Georgia"/>
                <a:sym typeface="Georgia"/>
              </a:rPr>
              <a:t>Aita last, kui ta vajab abi.</a:t>
            </a:r>
          </a:p>
          <a:p>
            <a:pPr lvl="0" algn="ctr">
              <a:defRPr sz="1800"/>
            </a:pPr>
            <a:r>
              <a:rPr sz="2200" i="1">
                <a:latin typeface="Georgia"/>
                <a:ea typeface="Georgia"/>
                <a:cs typeface="Georgia"/>
                <a:sym typeface="Georgia"/>
              </a:rPr>
              <a:t>Ärä anna alla, kui tekivad probleemid. </a:t>
            </a:r>
          </a:p>
          <a:p>
            <a:pPr lvl="0" algn="ctr">
              <a:defRPr sz="1800"/>
            </a:pPr>
            <a:r>
              <a:rPr sz="2200" i="1">
                <a:latin typeface="Georgia"/>
                <a:ea typeface="Georgia"/>
                <a:cs typeface="Georgia"/>
                <a:sym typeface="Georgia"/>
              </a:rPr>
              <a:t>Julgusta last olema probleemide lahendamises loov.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¨'.jpeg" descr="¨'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" y="0"/>
            <a:ext cx="10687050" cy="7561263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1025525" y="1620837"/>
            <a:ext cx="9361488" cy="167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tabLst>
                <a:tab pos="177800" algn="l"/>
                <a:tab pos="355600" algn="l"/>
                <a:tab pos="533400" algn="l"/>
                <a:tab pos="711200" algn="l"/>
              </a:tabLst>
              <a:defRPr sz="1800"/>
            </a:pPr>
            <a:r>
              <a: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ARUTELUKÜSIMUSED</a:t>
            </a:r>
          </a:p>
          <a:p>
            <a:pPr lvl="0">
              <a:tabLst>
                <a:tab pos="177800" algn="l"/>
                <a:tab pos="355600" algn="l"/>
                <a:tab pos="533400" algn="l"/>
                <a:tab pos="711200" algn="l"/>
              </a:tabLst>
              <a:defRPr sz="1800"/>
            </a:pP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tabLst>
                <a:tab pos="177800" algn="l"/>
                <a:tab pos="355600" algn="l"/>
                <a:tab pos="533400" algn="l"/>
                <a:tab pos="711200" algn="l"/>
              </a:tabLst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• Millistes asjades minu/meie laps usaldab iseennast?</a:t>
            </a:r>
          </a:p>
          <a:p>
            <a:pPr lvl="0">
              <a:tabLst>
                <a:tab pos="177800" algn="l"/>
                <a:tab pos="355600" algn="l"/>
                <a:tab pos="533400" algn="l"/>
                <a:tab pos="711200" algn="l"/>
              </a:tabLst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• Millistes asjades usaldan ennast vanemana?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VP_luottamus_vanhemmuus_slidet-13.jpeg" descr="VP_luottamus_vanhemmuus_slidet-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" y="0"/>
            <a:ext cx="10687050" cy="7561263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/>
        </p:nvSpPr>
        <p:spPr>
          <a:xfrm>
            <a:off x="1025525" y="1620837"/>
            <a:ext cx="9361488" cy="373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tabLst>
                <a:tab pos="177800" algn="l"/>
                <a:tab pos="711200" algn="l"/>
              </a:tabLst>
              <a:defRPr sz="1800"/>
            </a:pPr>
            <a:r>
              <a:rPr sz="3600">
                <a:solidFill>
                  <a:srgbClr val="A7C638"/>
                </a:solidFill>
                <a:latin typeface="Verdana"/>
                <a:ea typeface="Verdana"/>
                <a:cs typeface="Verdana"/>
                <a:sym typeface="Verdana"/>
              </a:rPr>
              <a:t>RÄÄGI LAPSELE JUMALAST</a:t>
            </a:r>
          </a:p>
          <a:p>
            <a:pPr lvl="0">
              <a:tabLst>
                <a:tab pos="177800" algn="l"/>
                <a:tab pos="711200" algn="l"/>
              </a:tabLst>
              <a:defRPr sz="1800"/>
            </a:pPr>
            <a:endParaRPr sz="2400">
              <a:solidFill>
                <a:srgbClr val="A7C63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tabLst>
                <a:tab pos="177800" algn="l"/>
                <a:tab pos="7112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	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Jumal on õiglane ja püha</a:t>
            </a:r>
          </a:p>
          <a:p>
            <a:pPr lvl="0">
              <a:tabLst>
                <a:tab pos="177800" algn="l"/>
                <a:tab pos="7112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	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Jumala peale võib loota, mis iganes elus ette tuleb</a:t>
            </a:r>
          </a:p>
          <a:p>
            <a:pPr lvl="0">
              <a:tabLst>
                <a:tab pos="177800" algn="l"/>
                <a:tab pos="7112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	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Jumal on lähedal, kuigi me ei näe teda</a:t>
            </a:r>
          </a:p>
          <a:p>
            <a:pPr lvl="0">
              <a:tabLst>
                <a:tab pos="177800" algn="l"/>
                <a:tab pos="7112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	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Jumal hoolib, isegi kui kõik teised mõistavad hukka</a:t>
            </a:r>
          </a:p>
          <a:p>
            <a:pPr lvl="0">
              <a:tabLst>
                <a:tab pos="177800" algn="l"/>
                <a:tab pos="7112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	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Jumal on turvaline ning tema juurde saab minna, kui tunned hirmu</a:t>
            </a:r>
          </a:p>
          <a:p>
            <a:pPr lvl="0">
              <a:tabLst>
                <a:tab pos="177800" algn="l"/>
                <a:tab pos="7112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	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Jumala poole võid palvetada kõikjal</a:t>
            </a:r>
          </a:p>
          <a:p>
            <a:pPr lvl="0">
              <a:tabLst>
                <a:tab pos="177800" algn="l"/>
                <a:tab pos="7112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	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Jumal kuuleb kõiki palveid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VP_luottamus_vanhemmuus_slidet-13.jpeg" descr="VP_luottamus_vanhemmuus_slidet-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" y="0"/>
            <a:ext cx="10687050" cy="7561263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1025525" y="1620837"/>
            <a:ext cx="9361488" cy="429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tabLst>
                <a:tab pos="177800" algn="l"/>
              </a:tabLst>
              <a:defRPr sz="1800"/>
            </a:pPr>
            <a:r>
              <a:rPr sz="3600">
                <a:solidFill>
                  <a:srgbClr val="A7C638"/>
                </a:solidFill>
                <a:latin typeface="Verdana"/>
                <a:ea typeface="Verdana"/>
                <a:cs typeface="Verdana"/>
                <a:sym typeface="Verdana"/>
              </a:rPr>
              <a:t>JUMALALE VÕIB TOETUDA KA VANEMANA</a:t>
            </a:r>
          </a:p>
          <a:p>
            <a:pPr lvl="0">
              <a:tabLst>
                <a:tab pos="177800" algn="l"/>
              </a:tabLst>
              <a:defRPr sz="1800"/>
            </a:pPr>
            <a:endParaRPr sz="2400">
              <a:solidFill>
                <a:srgbClr val="A7C63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	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Kui muretsed oma laste pärast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	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Kui elu ebakindlus ja maailma rahutus ahistavad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	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Kui tunned, et ei jaksa</a:t>
            </a:r>
            <a:r>
              <a:rPr sz="2100"/>
              <a:t> 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enam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	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Kui tunned, et ei saa hakkama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	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Kui tunned end ebapiisava või süüdlasena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	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Jumalaga võib jagada ka: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latin typeface="Georgia"/>
                <a:ea typeface="Georgia"/>
                <a:cs typeface="Georgia"/>
                <a:sym typeface="Georgia"/>
              </a:rPr>
              <a:t>		– Kui oled rõõmus ja tänulik oma lapse õnnestumise üle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latin typeface="Georgia"/>
                <a:ea typeface="Georgia"/>
                <a:cs typeface="Georgia"/>
                <a:sym typeface="Georgia"/>
              </a:rPr>
              <a:t>		– Kui sind valdab turvaline usaldus, et laps saab hakkama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VP_seksuaalisuus_FINAL-17.jpeg" descr="VP_seksuaalisuus_FINAL-1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10687050" cy="7561263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Shape 62"/>
          <p:cNvSpPr/>
          <p:nvPr/>
        </p:nvSpPr>
        <p:spPr>
          <a:xfrm>
            <a:off x="4986337" y="3190875"/>
            <a:ext cx="5346701" cy="2491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24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Jumal, aita, et võiksin olla usaldusväärne vanem oma lapsele.</a:t>
            </a:r>
          </a:p>
          <a:p>
            <a:pPr lvl="0">
              <a:defRPr sz="1800"/>
            </a:pPr>
            <a:endParaRPr sz="2400" i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defRPr sz="1800"/>
            </a:pPr>
            <a:r>
              <a:rPr sz="24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Aita, et võiksin elada ja tegutseda nii, et minu laps õpiks tundma sind turvalise, armastava ja püha Jumalana.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P_anteeksianto_sivupohjat-2.jpeg" descr="VP_anteeksianto_sivupohjat-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" y="0"/>
            <a:ext cx="10687050" cy="756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11"/>
          <p:cNvSpPr/>
          <p:nvPr/>
        </p:nvSpPr>
        <p:spPr>
          <a:xfrm>
            <a:off x="1025525" y="1620837"/>
            <a:ext cx="7345363" cy="407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tabLst>
                <a:tab pos="177800" algn="l"/>
              </a:tabLst>
              <a:defRPr sz="1800"/>
            </a:pPr>
            <a:r>
              <a: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SISUKORD</a:t>
            </a:r>
          </a:p>
          <a:p>
            <a:pPr lvl="0">
              <a:tabLst>
                <a:tab pos="177800" algn="l"/>
              </a:tabLst>
              <a:defRPr sz="1800"/>
            </a:pP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• Baasusalduse tekkimine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• Vastastikune kiindumussuhe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• Väike on suur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• Laps usaldab oma loomu poolest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• Lapse usalduse alussambad argipäevas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• Lapse eneseusaldus tugevneb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• Usalduse ”seinamaal”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• Räägi lapsele Jumalast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• Jumalale võib toetuda ka vanemana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VP_anteeksianto_sivupohjat-3.jpeg" descr="VP_anteeksianto_sivupohjat-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" y="-2382"/>
            <a:ext cx="10687050" cy="756126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/>
          <p:nvPr/>
        </p:nvSpPr>
        <p:spPr>
          <a:xfrm>
            <a:off x="1025525" y="2552700"/>
            <a:ext cx="8642350" cy="2148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Laps vajab enda ümber usaldusväärseid, oma lubadusi täitvaid ja vastutust kandvaid täiskasvanuid. </a:t>
            </a:r>
          </a:p>
          <a:p>
            <a:pPr lvl="0" algn="ctr"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Siis saab laps olla laps. </a:t>
            </a:r>
          </a:p>
          <a:p>
            <a:pPr lvl="0" algn="ctr"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See tugevdab lapse usku teistesse inimestesse, kuid loob aluse ka eneseusaldusele, andes lapsele kogemuse: ma saan elus hakkama.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VP_luottamus_vanhemmuus_slidet-4.jpeg" descr="VP_luottamus_vanhemmuus_slidet-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" y="0"/>
            <a:ext cx="10687050" cy="756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/>
        </p:nvSpPr>
        <p:spPr>
          <a:xfrm>
            <a:off x="1025525" y="1620837"/>
            <a:ext cx="9361488" cy="2364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tabLst>
                <a:tab pos="177800" algn="l"/>
              </a:tabLst>
              <a:defRPr sz="1800"/>
            </a:pPr>
            <a:r>
              <a:rPr sz="3600">
                <a:solidFill>
                  <a:srgbClr val="A7C638"/>
                </a:solidFill>
                <a:latin typeface="Verdana"/>
                <a:ea typeface="Verdana"/>
                <a:cs typeface="Verdana"/>
                <a:sym typeface="Verdana"/>
              </a:rPr>
              <a:t>BAASUSALDUSE TEKKIMINE</a:t>
            </a:r>
          </a:p>
          <a:p>
            <a:pPr lvl="0">
              <a:tabLst>
                <a:tab pos="177800" algn="l"/>
              </a:tabLst>
              <a:defRPr sz="1800"/>
            </a:pPr>
            <a:endParaRPr sz="2400">
              <a:solidFill>
                <a:srgbClr val="A7C63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 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Kui vanemad õpivad ära tundma beebi tundeid ja vajadusi 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 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Kui beebi vajadustele vastatakse piisavalt kiiresti 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 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Iga hoolitsuse tegu annab beebile mõista, et teda armastatakse ja see mõjutab omakorda lapse enesehinnangu kujunemist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VP_luottamus_vanhemmuus_slidet-5.jpeg" descr="VP_luottamus_vanhemmuus_slidet-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" y="0"/>
            <a:ext cx="10687050" cy="7561263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/>
        </p:nvSpPr>
        <p:spPr>
          <a:xfrm>
            <a:off x="1025525" y="1620837"/>
            <a:ext cx="9361488" cy="373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tabLst>
                <a:tab pos="177800" algn="l"/>
                <a:tab pos="711200" algn="l"/>
              </a:tabLst>
              <a:defRPr sz="1800"/>
            </a:pPr>
            <a:r>
              <a:rPr sz="3600">
                <a:solidFill>
                  <a:srgbClr val="A7C638"/>
                </a:solidFill>
                <a:latin typeface="Verdana"/>
                <a:ea typeface="Verdana"/>
                <a:cs typeface="Verdana"/>
                <a:sym typeface="Verdana"/>
              </a:rPr>
              <a:t>VASTASTIKUNE KIINDUMUSSUHE</a:t>
            </a:r>
          </a:p>
          <a:p>
            <a:pPr lvl="0">
              <a:tabLst>
                <a:tab pos="177800" algn="l"/>
                <a:tab pos="711200" algn="l"/>
              </a:tabLst>
              <a:defRPr sz="1800"/>
            </a:pPr>
            <a:endParaRPr sz="2400">
              <a:solidFill>
                <a:srgbClr val="A7C63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tabLst>
                <a:tab pos="177800" algn="l"/>
                <a:tab pos="7112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	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Lapse baasusaldus sünnib</a:t>
            </a:r>
            <a:r>
              <a:rPr sz="2100"/>
              <a:t> 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esimeste eluaastate jooksul kiindumussuhtes ja varases vastastikuses suhtlemises oma vanemate või last hoidvate täiskasvanutega</a:t>
            </a:r>
          </a:p>
          <a:p>
            <a:pPr lvl="0">
              <a:tabLst>
                <a:tab pos="177800" algn="l"/>
                <a:tab pos="7112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	</a:t>
            </a:r>
            <a:r>
              <a:rPr sz="2400">
                <a:solidFill>
                  <a:srgbClr val="000100"/>
                </a:solidFill>
                <a:latin typeface="Georgia"/>
                <a:ea typeface="Georgia"/>
                <a:cs typeface="Georgia"/>
                <a:sym typeface="Georgia"/>
              </a:rPr>
              <a:t>Esimestest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 inimsuhetest saadud kogemuste põhjal tekib lapsel sisemine mudel, millest lähtuvalt sõltub, kuidas laps ootab, et teised temaga käituksid</a:t>
            </a:r>
          </a:p>
          <a:p>
            <a:pPr lvl="0">
              <a:tabLst>
                <a:tab pos="177800" algn="l"/>
                <a:tab pos="7112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	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Vastastikune kiindumussuhe loob aluse empaatiavõime tekkimisele ja kuuletumise õppimisele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VP_luottamus_vanhemmuus_slidet-6.jpeg" descr="VP_luottamus_vanhemmuus_slidet-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" y="0"/>
            <a:ext cx="10687050" cy="7561263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23"/>
          <p:cNvSpPr/>
          <p:nvPr/>
        </p:nvSpPr>
        <p:spPr>
          <a:xfrm>
            <a:off x="1025525" y="1620837"/>
            <a:ext cx="9361488" cy="373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tabLst>
                <a:tab pos="177800" algn="l"/>
              </a:tabLst>
              <a:defRPr sz="1800"/>
            </a:pPr>
            <a:r>
              <a:rPr sz="3600">
                <a:solidFill>
                  <a:srgbClr val="A7C638"/>
                </a:solidFill>
                <a:latin typeface="Verdana"/>
                <a:ea typeface="Verdana"/>
                <a:cs typeface="Verdana"/>
                <a:sym typeface="Verdana"/>
              </a:rPr>
              <a:t>VÄIKE ON SUUR</a:t>
            </a:r>
          </a:p>
          <a:p>
            <a:pPr lvl="0">
              <a:tabLst>
                <a:tab pos="177800" algn="l"/>
              </a:tabLst>
              <a:defRPr sz="1800"/>
            </a:pPr>
            <a:endParaRPr sz="2400">
              <a:solidFill>
                <a:srgbClr val="A7C63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	</a:t>
            </a: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Kui ema/isa 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vaatab, 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naeratab,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kiigutab, 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ümiseb laulukest, 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embab või vestleb lapsega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teeb ta ühiskonna jaoks 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hindamatult väärtuslikku tööd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VP_luottamus_vanhemmuus_slidet-7.jpeg" descr="VP_luottamus_vanhemmuus_slidet-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62" y="1684"/>
            <a:ext cx="10683876" cy="7557895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/>
          <p:nvPr/>
        </p:nvSpPr>
        <p:spPr>
          <a:xfrm>
            <a:off x="3259137" y="2844800"/>
            <a:ext cx="4175126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tabLst>
                <a:tab pos="177800" algn="l"/>
              </a:tabLst>
              <a:defRPr sz="1800"/>
            </a:pPr>
            <a:r>
              <a:rPr sz="2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Kyllä</a:t>
            </a:r>
            <a:r>
              <a:rPr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-alue eli velvollisuudet</a:t>
            </a:r>
          </a:p>
        </p:txBody>
      </p:sp>
      <p:sp>
        <p:nvSpPr>
          <p:cNvPr id="27" name="Shape 27"/>
          <p:cNvSpPr/>
          <p:nvPr/>
        </p:nvSpPr>
        <p:spPr>
          <a:xfrm>
            <a:off x="2609850" y="4460875"/>
            <a:ext cx="54737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tabLst>
                <a:tab pos="177800" algn="l"/>
              </a:tabLst>
              <a:defRPr sz="1800"/>
            </a:pPr>
            <a:r>
              <a:rPr sz="20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Ei</a:t>
            </a:r>
            <a:r>
              <a:rPr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-alue eli kiellot</a:t>
            </a:r>
          </a:p>
        </p:txBody>
      </p:sp>
      <p:sp>
        <p:nvSpPr>
          <p:cNvPr id="28" name="Shape 28"/>
          <p:cNvSpPr/>
          <p:nvPr/>
        </p:nvSpPr>
        <p:spPr>
          <a:xfrm>
            <a:off x="7650162" y="4102100"/>
            <a:ext cx="2879726" cy="777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sz="2400" i="1">
                <a:latin typeface="Georgia"/>
                <a:ea typeface="Georgia"/>
                <a:cs typeface="Georgia"/>
                <a:sym typeface="Georgia"/>
              </a:rPr>
              <a:t>Kyllä meidän isä </a:t>
            </a:r>
            <a:br>
              <a:rPr sz="2400" i="1">
                <a:latin typeface="Georgia"/>
                <a:ea typeface="Georgia"/>
                <a:cs typeface="Georgia"/>
                <a:sym typeface="Georgia"/>
              </a:rPr>
            </a:br>
            <a:r>
              <a:rPr sz="2400" i="1">
                <a:latin typeface="Georgia"/>
                <a:ea typeface="Georgia"/>
                <a:cs typeface="Georgia"/>
                <a:sym typeface="Georgia"/>
              </a:rPr>
              <a:t>teidän isän voittaa.</a:t>
            </a:r>
          </a:p>
        </p:txBody>
      </p:sp>
      <p:sp>
        <p:nvSpPr>
          <p:cNvPr id="29" name="Shape 29"/>
          <p:cNvSpPr/>
          <p:nvPr/>
        </p:nvSpPr>
        <p:spPr>
          <a:xfrm>
            <a:off x="1093316" y="1608137"/>
            <a:ext cx="9409064" cy="545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tabLst>
                <a:tab pos="177800" algn="l"/>
              </a:tabLst>
              <a:defRPr sz="1800"/>
            </a:pPr>
            <a:r>
              <a:rPr sz="3600">
                <a:solidFill>
                  <a:srgbClr val="A7C638"/>
                </a:solidFill>
                <a:latin typeface="Verdana"/>
                <a:ea typeface="Verdana"/>
                <a:cs typeface="Verdana"/>
                <a:sym typeface="Verdana"/>
              </a:rPr>
              <a:t>LAPS USALDAB LOOMU POOLEST</a:t>
            </a:r>
          </a:p>
          <a:p>
            <a:pPr lvl="0">
              <a:tabLst>
                <a:tab pos="177800" algn="l"/>
              </a:tabLst>
              <a:defRPr sz="1800"/>
            </a:pPr>
            <a:endParaRPr sz="2400">
              <a:solidFill>
                <a:srgbClr val="A7C63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	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Lapse põhivajadus on usaldada vanemat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	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Laps imetleb loomu poolest oma vanemaid</a:t>
            </a:r>
          </a:p>
          <a:p>
            <a:pPr lvl="0">
              <a:tabLst>
                <a:tab pos="177800" algn="l"/>
              </a:tabLst>
              <a:defRPr sz="1800"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lvl="0">
              <a:tabLst>
                <a:tab pos="177800" algn="l"/>
              </a:tabLst>
              <a:defRPr sz="1800"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lvl="0">
              <a:tabLst>
                <a:tab pos="177800" algn="l"/>
              </a:tabLst>
              <a:defRPr sz="1800"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lvl="0">
              <a:tabLst>
                <a:tab pos="177800" algn="l"/>
              </a:tabLst>
              <a:defRPr sz="1800"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lvl="0">
              <a:tabLst>
                <a:tab pos="177800" algn="l"/>
              </a:tabLst>
              <a:defRPr sz="1800"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lvl="0" algn="ctr">
              <a:tabLst>
                <a:tab pos="177800" algn="l"/>
              </a:tabLst>
              <a:defRPr sz="1800"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latin typeface="Georgia"/>
                <a:ea typeface="Georgia"/>
                <a:cs typeface="Georgia"/>
                <a:sym typeface="Georgia"/>
              </a:rPr>
              <a:t>	</a:t>
            </a:r>
          </a:p>
          <a:p>
            <a:pPr lvl="0">
              <a:tabLst>
                <a:tab pos="177800" algn="l"/>
              </a:tabLst>
              <a:defRPr sz="1800"/>
            </a:pPr>
            <a:endParaRPr sz="2400">
              <a:latin typeface="Georgia"/>
              <a:ea typeface="Georgia"/>
              <a:cs typeface="Georgia"/>
              <a:sym typeface="Georgia"/>
            </a:endParaRPr>
          </a:p>
          <a:p>
            <a:pPr lvl="0">
              <a:tabLst>
                <a:tab pos="177800" algn="l"/>
              </a:tabLst>
              <a:defRPr sz="1800"/>
            </a:pPr>
            <a:endParaRPr sz="2400">
              <a:solidFill>
                <a:srgbClr val="A7C63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	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Maailmas on turvaline elada, kui lapsel on kodu ja vanemad, kelle peale võib loota.</a:t>
            </a:r>
          </a:p>
        </p:txBody>
      </p:sp>
      <p:sp>
        <p:nvSpPr>
          <p:cNvPr id="30" name="Shape 30"/>
          <p:cNvSpPr/>
          <p:nvPr/>
        </p:nvSpPr>
        <p:spPr>
          <a:xfrm>
            <a:off x="1025525" y="4140200"/>
            <a:ext cx="2736850" cy="777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2400" i="1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>
              <a:defRPr sz="1800" i="0"/>
            </a:pPr>
            <a:r>
              <a:rPr sz="2400" i="1"/>
              <a:t>Küsime näiteks minu emalt.</a:t>
            </a:r>
          </a:p>
        </p:txBody>
      </p:sp>
      <p:sp>
        <p:nvSpPr>
          <p:cNvPr id="31" name="Shape 31"/>
          <p:cNvSpPr/>
          <p:nvPr/>
        </p:nvSpPr>
        <p:spPr>
          <a:xfrm>
            <a:off x="4331493" y="3968750"/>
            <a:ext cx="2952751" cy="1120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sz="2400" i="1">
                <a:latin typeface="Georgia"/>
                <a:ea typeface="Georgia"/>
                <a:cs typeface="Georgia"/>
                <a:sym typeface="Georgia"/>
              </a:rPr>
              <a:t>Meie isa oskab </a:t>
            </a:r>
          </a:p>
          <a:p>
            <a:pPr lvl="0" algn="ctr">
              <a:defRPr sz="1800"/>
            </a:pPr>
            <a:r>
              <a:rPr sz="2400" i="1">
                <a:latin typeface="Georgia"/>
                <a:ea typeface="Georgia"/>
                <a:cs typeface="Georgia"/>
                <a:sym typeface="Georgia"/>
              </a:rPr>
              <a:t>selle küll ära parandada.</a:t>
            </a:r>
          </a:p>
        </p:txBody>
      </p:sp>
      <p:sp>
        <p:nvSpPr>
          <p:cNvPr id="32" name="Shape 32"/>
          <p:cNvSpPr/>
          <p:nvPr/>
        </p:nvSpPr>
        <p:spPr>
          <a:xfrm>
            <a:off x="7734300" y="3893820"/>
            <a:ext cx="2711450" cy="14031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38100">
            <a:solidFill>
              <a:srgbClr val="FFFFFF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7853362" y="4129087"/>
            <a:ext cx="2173019" cy="726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2100"/>
              <a:t>Meie isa võidab </a:t>
            </a:r>
          </a:p>
          <a:p>
            <a:pPr lvl="0">
              <a:defRPr sz="1800"/>
            </a:pPr>
            <a:r>
              <a:rPr sz="2100"/>
              <a:t>kindlasti teie isa.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VP_luottamus_vanhemmuus_slidet-8.jpeg" descr="VP_luottamus_vanhemmuus_slidet-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" y="0"/>
            <a:ext cx="10687050" cy="7561263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/>
        </p:nvSpPr>
        <p:spPr>
          <a:xfrm>
            <a:off x="1025525" y="1620837"/>
            <a:ext cx="9361488" cy="3609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tabLst>
                <a:tab pos="177800" algn="l"/>
              </a:tabLst>
              <a:defRPr sz="1800"/>
            </a:pPr>
            <a:r>
              <a:rPr sz="3600">
                <a:solidFill>
                  <a:srgbClr val="A7C638"/>
                </a:solidFill>
                <a:latin typeface="Verdana"/>
                <a:ea typeface="Verdana"/>
                <a:cs typeface="Verdana"/>
                <a:sym typeface="Verdana"/>
              </a:rPr>
              <a:t>LAPSE USALDUSE ALUSSAMBAD ARGIPÄEVAS</a:t>
            </a:r>
          </a:p>
          <a:p>
            <a:pPr lvl="0">
              <a:tabLst>
                <a:tab pos="177800" algn="l"/>
              </a:tabLst>
              <a:defRPr sz="1800"/>
            </a:pPr>
            <a:endParaRPr sz="2400">
              <a:solidFill>
                <a:srgbClr val="A7C638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	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Asjade kordumine ja etteennustatavus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	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Argipäevas tuttavate ja muutumatutena püsivad asjad:	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latin typeface="Georgia"/>
                <a:ea typeface="Georgia"/>
                <a:cs typeface="Georgia"/>
                <a:sym typeface="Georgia"/>
              </a:rPr>
              <a:t>— Lapsel sünnib kogemus: ”Maailm püsib paigal”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	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Teadmine: Last mõtlema panevatele küsimustele vastatakse </a:t>
            </a:r>
          </a:p>
          <a:p>
            <a:pPr lvl="0">
              <a:tabLst>
                <a:tab pos="177800" algn="l"/>
              </a:tabLst>
              <a:defRPr sz="1800"/>
            </a:pPr>
            <a:r>
              <a:rPr sz="2400">
                <a:solidFill>
                  <a:srgbClr val="A7C638"/>
                </a:solidFill>
                <a:latin typeface="Georgia"/>
                <a:ea typeface="Georgia"/>
                <a:cs typeface="Georgia"/>
                <a:sym typeface="Georgia"/>
              </a:rPr>
              <a:t>•	</a:t>
            </a:r>
            <a:r>
              <a:rPr sz="2400">
                <a:latin typeface="Georgia"/>
                <a:ea typeface="Georgia"/>
                <a:cs typeface="Georgia"/>
                <a:sym typeface="Georgia"/>
              </a:rPr>
              <a:t>Kuulamine: Lapse muresid, pinget või hirme kuulatakse, võetakse tõsiselt ja otsitakse neile lahendust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VP_luottamus_vanhemmuus_slidet-9.jpeg" descr="VP_luottamus_vanhemmuus_slidet-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" y="0"/>
            <a:ext cx="10687050" cy="756126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hape 39"/>
          <p:cNvSpPr/>
          <p:nvPr/>
        </p:nvSpPr>
        <p:spPr>
          <a:xfrm>
            <a:off x="1025525" y="1620837"/>
            <a:ext cx="9361488" cy="202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>
              <a:tabLst>
                <a:tab pos="177800" algn="l"/>
                <a:tab pos="711200" algn="l"/>
              </a:tabLst>
              <a:defRPr sz="1800"/>
            </a:pPr>
            <a:r>
              <a: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ARUTELUKÜSIMUSED</a:t>
            </a:r>
          </a:p>
          <a:p>
            <a:pPr lvl="0">
              <a:tabLst>
                <a:tab pos="177800" algn="l"/>
                <a:tab pos="711200" algn="l"/>
              </a:tabLst>
              <a:defRPr sz="1800"/>
            </a:pPr>
            <a:endParaRPr sz="24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tabLst>
                <a:tab pos="177800" algn="l"/>
                <a:tab pos="711200" algn="l"/>
              </a:tabLst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•	Kuidas võin/võime tugevdada lapse usaldust enda/meie vastu?</a:t>
            </a:r>
          </a:p>
          <a:p>
            <a:pPr lvl="0">
              <a:tabLst>
                <a:tab pos="177800" algn="l"/>
                <a:tab pos="711200" algn="l"/>
              </a:tabLst>
              <a:defRPr sz="1800"/>
            </a:pPr>
            <a:r>
              <a:rPr sz="2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•	Millised asjad meie argipäevas võivad  kahjustada lapse usaldust meisse vanematena?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042987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042987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042987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042987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1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Custom</PresentationFormat>
  <Paragraphs>120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Pia</cp:lastModifiedBy>
  <cp:revision>1</cp:revision>
  <dcterms:modified xsi:type="dcterms:W3CDTF">2015-06-08T07:27:20Z</dcterms:modified>
</cp:coreProperties>
</file>